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5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0" autoAdjust="0"/>
    <p:restoredTop sz="95153" autoAdjust="0"/>
  </p:normalViewPr>
  <p:slideViewPr>
    <p:cSldViewPr snapToGrid="0">
      <p:cViewPr varScale="1">
        <p:scale>
          <a:sx n="108" d="100"/>
          <a:sy n="108" d="100"/>
        </p:scale>
        <p:origin x="12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주요 도시 미세먼지</a:t>
            </a:r>
            <a:r>
              <a:rPr 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 </a:t>
            </a: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및 이산화질소 </a:t>
            </a: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미세먼지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서울</c:v>
                </c:pt>
                <c:pt idx="1">
                  <c:v>부산</c:v>
                </c:pt>
                <c:pt idx="2">
                  <c:v>대전</c:v>
                </c:pt>
                <c:pt idx="3">
                  <c:v>경기</c:v>
                </c:pt>
                <c:pt idx="4">
                  <c:v>제주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37</c:v>
                </c:pt>
                <c:pt idx="1">
                  <c:v>22</c:v>
                </c:pt>
                <c:pt idx="2">
                  <c:v>17</c:v>
                </c:pt>
                <c:pt idx="3">
                  <c:v>40</c:v>
                </c:pt>
                <c:pt idx="4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24-4547-8010-56F379EE8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5757791"/>
        <c:axId val="1105761151"/>
      </c:barChar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이산화질소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-1.3377926421404791E-2"/>
                  <c:y val="-4.9616922427078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324-443F-8C60-A0A30128D8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서울</c:v>
                </c:pt>
                <c:pt idx="1">
                  <c:v>부산</c:v>
                </c:pt>
                <c:pt idx="2">
                  <c:v>대전</c:v>
                </c:pt>
                <c:pt idx="3">
                  <c:v>경기</c:v>
                </c:pt>
                <c:pt idx="4">
                  <c:v>제주</c:v>
                </c:pt>
              </c:strCache>
            </c:strRef>
          </c:cat>
          <c:val>
            <c:numRef>
              <c:f>Sheet1!$B$2:$F$2</c:f>
              <c:numCache>
                <c:formatCode>0.00</c:formatCode>
                <c:ptCount val="5"/>
                <c:pt idx="0">
                  <c:v>0.03</c:v>
                </c:pt>
                <c:pt idx="1">
                  <c:v>0.02</c:v>
                </c:pt>
                <c:pt idx="2">
                  <c:v>0.03</c:v>
                </c:pt>
                <c:pt idx="3">
                  <c:v>0.03</c:v>
                </c:pt>
                <c:pt idx="4">
                  <c:v>0.01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624-4547-8010-56F379EE80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2169407"/>
        <c:axId val="1162168447"/>
      </c:lineChart>
      <c:catAx>
        <c:axId val="1105757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1105761151"/>
        <c:crosses val="autoZero"/>
        <c:auto val="1"/>
        <c:lblAlgn val="ctr"/>
        <c:lblOffset val="100"/>
        <c:noMultiLvlLbl val="0"/>
      </c:catAx>
      <c:valAx>
        <c:axId val="1105761151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1105757791"/>
        <c:crosses val="autoZero"/>
        <c:crossBetween val="between"/>
      </c:valAx>
      <c:valAx>
        <c:axId val="1162168447"/>
        <c:scaling>
          <c:orientation val="minMax"/>
        </c:scaling>
        <c:delete val="0"/>
        <c:axPos val="r"/>
        <c:numFmt formatCode="0.00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1162169407"/>
        <c:crosses val="max"/>
        <c:crossBetween val="between"/>
        <c:majorUnit val="1.0000000000000002E-2"/>
      </c:valAx>
      <c:catAx>
        <c:axId val="116216940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62168447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B58E3-FC29-4389-BCEA-CF624E76AB01}" type="doc">
      <dgm:prSet loTypeId="urn:microsoft.com/office/officeart/2005/8/layout/hProcess3" loCatId="process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87DCB5DD-FCF4-4061-A67C-12FDA85A3B8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혈전</a:t>
          </a:r>
        </a:p>
      </dgm:t>
    </dgm:pt>
    <dgm:pt modelId="{B039A1AD-4DA4-4085-9E92-5313DBEE244B}" type="parTrans" cxnId="{A318668B-4A10-40C5-AF03-47D716A9580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DFD5D40-19E8-4136-BD14-FB1B84EEDC80}" type="sibTrans" cxnId="{A318668B-4A10-40C5-AF03-47D716A9580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BDEDE8E-CBC0-4EB5-BCA1-89B0D609DDB2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치매</a:t>
          </a:r>
        </a:p>
      </dgm:t>
    </dgm:pt>
    <dgm:pt modelId="{1A893D92-1CAD-4925-812F-BBFC00D96EE6}" type="parTrans" cxnId="{697BABC9-9A9C-448E-A2B2-C4F1F4BCF38E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251D787-5BEB-4168-B6E3-F12314EF84C0}" type="sibTrans" cxnId="{697BABC9-9A9C-448E-A2B2-C4F1F4BCF38E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B26758B-B006-45EB-81C4-19EF4576F26D}" type="pres">
      <dgm:prSet presAssocID="{C4DB58E3-FC29-4389-BCEA-CF624E76AB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F028C0B-D4A0-4615-9E36-D918EB59222F}" type="pres">
      <dgm:prSet presAssocID="{C4DB58E3-FC29-4389-BCEA-CF624E76AB01}" presName="dummy" presStyleCnt="0"/>
      <dgm:spPr/>
    </dgm:pt>
    <dgm:pt modelId="{749581A7-1A08-4097-9732-E209C2742E23}" type="pres">
      <dgm:prSet presAssocID="{C4DB58E3-FC29-4389-BCEA-CF624E76AB01}" presName="linH" presStyleCnt="0"/>
      <dgm:spPr/>
    </dgm:pt>
    <dgm:pt modelId="{93A8E47B-90A9-4612-A822-8E6634488C1C}" type="pres">
      <dgm:prSet presAssocID="{C4DB58E3-FC29-4389-BCEA-CF624E76AB01}" presName="padding1" presStyleCnt="0"/>
      <dgm:spPr/>
    </dgm:pt>
    <dgm:pt modelId="{D765605C-4650-48AD-A681-5BFAE551C2F7}" type="pres">
      <dgm:prSet presAssocID="{87DCB5DD-FCF4-4061-A67C-12FDA85A3B81}" presName="linV" presStyleCnt="0"/>
      <dgm:spPr/>
    </dgm:pt>
    <dgm:pt modelId="{49B4A716-6DE4-4D3E-A261-EB2DFC6E17C2}" type="pres">
      <dgm:prSet presAssocID="{87DCB5DD-FCF4-4061-A67C-12FDA85A3B81}" presName="spVertical1" presStyleCnt="0"/>
      <dgm:spPr/>
    </dgm:pt>
    <dgm:pt modelId="{D06A7B9F-09B3-4670-9948-722E1D6C3115}" type="pres">
      <dgm:prSet presAssocID="{87DCB5DD-FCF4-4061-A67C-12FDA85A3B81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4DD445-CAA7-4D84-8104-A88211EF9294}" type="pres">
      <dgm:prSet presAssocID="{87DCB5DD-FCF4-4061-A67C-12FDA85A3B81}" presName="spVertical2" presStyleCnt="0"/>
      <dgm:spPr/>
    </dgm:pt>
    <dgm:pt modelId="{D6CD36D7-424A-461C-B9B8-DD5FB7F0E54A}" type="pres">
      <dgm:prSet presAssocID="{87DCB5DD-FCF4-4061-A67C-12FDA85A3B81}" presName="spVertical3" presStyleCnt="0"/>
      <dgm:spPr/>
    </dgm:pt>
    <dgm:pt modelId="{567295AC-5BB2-46DF-91AD-5972CB676EA3}" type="pres">
      <dgm:prSet presAssocID="{0DFD5D40-19E8-4136-BD14-FB1B84EEDC80}" presName="space" presStyleCnt="0"/>
      <dgm:spPr/>
    </dgm:pt>
    <dgm:pt modelId="{E43CF80A-C554-495E-A418-59CE994AF17E}" type="pres">
      <dgm:prSet presAssocID="{CBDEDE8E-CBC0-4EB5-BCA1-89B0D609DDB2}" presName="linV" presStyleCnt="0"/>
      <dgm:spPr/>
    </dgm:pt>
    <dgm:pt modelId="{D0F5FD00-333F-4539-B73F-6B0AF865BA51}" type="pres">
      <dgm:prSet presAssocID="{CBDEDE8E-CBC0-4EB5-BCA1-89B0D609DDB2}" presName="spVertical1" presStyleCnt="0"/>
      <dgm:spPr/>
    </dgm:pt>
    <dgm:pt modelId="{03A7E74F-4509-43F7-90DA-78D61BED5219}" type="pres">
      <dgm:prSet presAssocID="{CBDEDE8E-CBC0-4EB5-BCA1-89B0D609DDB2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FE71C24-FAE4-41C9-B03A-6C2EC2C0D6E7}" type="pres">
      <dgm:prSet presAssocID="{CBDEDE8E-CBC0-4EB5-BCA1-89B0D609DDB2}" presName="spVertical2" presStyleCnt="0"/>
      <dgm:spPr/>
    </dgm:pt>
    <dgm:pt modelId="{76FD0C02-4F40-4083-9D58-09F637A49173}" type="pres">
      <dgm:prSet presAssocID="{CBDEDE8E-CBC0-4EB5-BCA1-89B0D609DDB2}" presName="spVertical3" presStyleCnt="0"/>
      <dgm:spPr/>
    </dgm:pt>
    <dgm:pt modelId="{96A12756-C0B4-4604-95EC-E70B9674832F}" type="pres">
      <dgm:prSet presAssocID="{C4DB58E3-FC29-4389-BCEA-CF624E76AB01}" presName="padding2" presStyleCnt="0"/>
      <dgm:spPr/>
    </dgm:pt>
    <dgm:pt modelId="{B64E1D5D-6BCE-40BF-B693-C2869AB2AAC5}" type="pres">
      <dgm:prSet presAssocID="{C4DB58E3-FC29-4389-BCEA-CF624E76AB01}" presName="negArrow" presStyleCnt="0"/>
      <dgm:spPr/>
    </dgm:pt>
    <dgm:pt modelId="{A4CF0C71-D816-4CED-BC2F-E2FD782B822B}" type="pres">
      <dgm:prSet presAssocID="{C4DB58E3-FC29-4389-BCEA-CF624E76AB01}" presName="backgroundArrow" presStyleLbl="node1" presStyleIdx="0" presStyleCnt="1" custLinFactNeighborX="-6799" custLinFactNeighborY="1613"/>
      <dgm:spPr/>
    </dgm:pt>
  </dgm:ptLst>
  <dgm:cxnLst>
    <dgm:cxn modelId="{A318668B-4A10-40C5-AF03-47D716A95807}" srcId="{C4DB58E3-FC29-4389-BCEA-CF624E76AB01}" destId="{87DCB5DD-FCF4-4061-A67C-12FDA85A3B81}" srcOrd="0" destOrd="0" parTransId="{B039A1AD-4DA4-4085-9E92-5313DBEE244B}" sibTransId="{0DFD5D40-19E8-4136-BD14-FB1B84EEDC80}"/>
    <dgm:cxn modelId="{3BD0376F-F5AA-4DE0-B4AB-57DE3512C4FE}" type="presOf" srcId="{87DCB5DD-FCF4-4061-A67C-12FDA85A3B81}" destId="{D06A7B9F-09B3-4670-9948-722E1D6C3115}" srcOrd="0" destOrd="0" presId="urn:microsoft.com/office/officeart/2005/8/layout/hProcess3"/>
    <dgm:cxn modelId="{A8EE4CDD-0674-4474-8E52-BD9145A6C3E2}" type="presOf" srcId="{C4DB58E3-FC29-4389-BCEA-CF624E76AB01}" destId="{8B26758B-B006-45EB-81C4-19EF4576F26D}" srcOrd="0" destOrd="0" presId="urn:microsoft.com/office/officeart/2005/8/layout/hProcess3"/>
    <dgm:cxn modelId="{33231C03-2D0B-4104-8802-4F09C55F3A6D}" type="presOf" srcId="{CBDEDE8E-CBC0-4EB5-BCA1-89B0D609DDB2}" destId="{03A7E74F-4509-43F7-90DA-78D61BED5219}" srcOrd="0" destOrd="0" presId="urn:microsoft.com/office/officeart/2005/8/layout/hProcess3"/>
    <dgm:cxn modelId="{697BABC9-9A9C-448E-A2B2-C4F1F4BCF38E}" srcId="{C4DB58E3-FC29-4389-BCEA-CF624E76AB01}" destId="{CBDEDE8E-CBC0-4EB5-BCA1-89B0D609DDB2}" srcOrd="1" destOrd="0" parTransId="{1A893D92-1CAD-4925-812F-BBFC00D96EE6}" sibTransId="{E251D787-5BEB-4168-B6E3-F12314EF84C0}"/>
    <dgm:cxn modelId="{F7E8F31A-CF57-44AE-AEB4-24AFFD405F90}" type="presParOf" srcId="{8B26758B-B006-45EB-81C4-19EF4576F26D}" destId="{DF028C0B-D4A0-4615-9E36-D918EB59222F}" srcOrd="0" destOrd="0" presId="urn:microsoft.com/office/officeart/2005/8/layout/hProcess3"/>
    <dgm:cxn modelId="{984E34D7-41F5-4B13-BED8-99D8494947BD}" type="presParOf" srcId="{8B26758B-B006-45EB-81C4-19EF4576F26D}" destId="{749581A7-1A08-4097-9732-E209C2742E23}" srcOrd="1" destOrd="0" presId="urn:microsoft.com/office/officeart/2005/8/layout/hProcess3"/>
    <dgm:cxn modelId="{A16BA16D-F5E7-404C-B4FE-E99C8453300E}" type="presParOf" srcId="{749581A7-1A08-4097-9732-E209C2742E23}" destId="{93A8E47B-90A9-4612-A822-8E6634488C1C}" srcOrd="0" destOrd="0" presId="urn:microsoft.com/office/officeart/2005/8/layout/hProcess3"/>
    <dgm:cxn modelId="{88132FE1-0560-4905-BEE9-58CB135AB798}" type="presParOf" srcId="{749581A7-1A08-4097-9732-E209C2742E23}" destId="{D765605C-4650-48AD-A681-5BFAE551C2F7}" srcOrd="1" destOrd="0" presId="urn:microsoft.com/office/officeart/2005/8/layout/hProcess3"/>
    <dgm:cxn modelId="{0F5D4DFA-24DE-43F6-A654-91AB4E387D18}" type="presParOf" srcId="{D765605C-4650-48AD-A681-5BFAE551C2F7}" destId="{49B4A716-6DE4-4D3E-A261-EB2DFC6E17C2}" srcOrd="0" destOrd="0" presId="urn:microsoft.com/office/officeart/2005/8/layout/hProcess3"/>
    <dgm:cxn modelId="{682A1DD8-DCD0-40E3-8D52-8F0EFC898EB4}" type="presParOf" srcId="{D765605C-4650-48AD-A681-5BFAE551C2F7}" destId="{D06A7B9F-09B3-4670-9948-722E1D6C3115}" srcOrd="1" destOrd="0" presId="urn:microsoft.com/office/officeart/2005/8/layout/hProcess3"/>
    <dgm:cxn modelId="{FBD6514B-6C47-423C-A08B-ACDCA1C83D66}" type="presParOf" srcId="{D765605C-4650-48AD-A681-5BFAE551C2F7}" destId="{9B4DD445-CAA7-4D84-8104-A88211EF9294}" srcOrd="2" destOrd="0" presId="urn:microsoft.com/office/officeart/2005/8/layout/hProcess3"/>
    <dgm:cxn modelId="{ED54BF7A-DC93-4183-B420-81AB0360EFB3}" type="presParOf" srcId="{D765605C-4650-48AD-A681-5BFAE551C2F7}" destId="{D6CD36D7-424A-461C-B9B8-DD5FB7F0E54A}" srcOrd="3" destOrd="0" presId="urn:microsoft.com/office/officeart/2005/8/layout/hProcess3"/>
    <dgm:cxn modelId="{B2951D10-5CA0-44DA-A074-B47AD48D07F0}" type="presParOf" srcId="{749581A7-1A08-4097-9732-E209C2742E23}" destId="{567295AC-5BB2-46DF-91AD-5972CB676EA3}" srcOrd="2" destOrd="0" presId="urn:microsoft.com/office/officeart/2005/8/layout/hProcess3"/>
    <dgm:cxn modelId="{705BA660-D549-48F3-91E3-8B74DDE68B84}" type="presParOf" srcId="{749581A7-1A08-4097-9732-E209C2742E23}" destId="{E43CF80A-C554-495E-A418-59CE994AF17E}" srcOrd="3" destOrd="0" presId="urn:microsoft.com/office/officeart/2005/8/layout/hProcess3"/>
    <dgm:cxn modelId="{2BD9858D-F494-4A1F-972F-2FB0B0BDA6AF}" type="presParOf" srcId="{E43CF80A-C554-495E-A418-59CE994AF17E}" destId="{D0F5FD00-333F-4539-B73F-6B0AF865BA51}" srcOrd="0" destOrd="0" presId="urn:microsoft.com/office/officeart/2005/8/layout/hProcess3"/>
    <dgm:cxn modelId="{831E19C4-16C4-4EC4-94D8-A357DC4D29CD}" type="presParOf" srcId="{E43CF80A-C554-495E-A418-59CE994AF17E}" destId="{03A7E74F-4509-43F7-90DA-78D61BED5219}" srcOrd="1" destOrd="0" presId="urn:microsoft.com/office/officeart/2005/8/layout/hProcess3"/>
    <dgm:cxn modelId="{68EA8128-A519-4A67-8E32-E9C0C04E1F47}" type="presParOf" srcId="{E43CF80A-C554-495E-A418-59CE994AF17E}" destId="{EFE71C24-FAE4-41C9-B03A-6C2EC2C0D6E7}" srcOrd="2" destOrd="0" presId="urn:microsoft.com/office/officeart/2005/8/layout/hProcess3"/>
    <dgm:cxn modelId="{CBB90991-E0AF-4426-9A6F-E76372BC3AD5}" type="presParOf" srcId="{E43CF80A-C554-495E-A418-59CE994AF17E}" destId="{76FD0C02-4F40-4083-9D58-09F637A49173}" srcOrd="3" destOrd="0" presId="urn:microsoft.com/office/officeart/2005/8/layout/hProcess3"/>
    <dgm:cxn modelId="{E55F59CC-1D21-45F5-AF2A-19DA42C91DA5}" type="presParOf" srcId="{749581A7-1A08-4097-9732-E209C2742E23}" destId="{96A12756-C0B4-4604-95EC-E70B9674832F}" srcOrd="4" destOrd="0" presId="urn:microsoft.com/office/officeart/2005/8/layout/hProcess3"/>
    <dgm:cxn modelId="{74CBE148-D1A4-43D9-89AA-8708DB700ADF}" type="presParOf" srcId="{749581A7-1A08-4097-9732-E209C2742E23}" destId="{B64E1D5D-6BCE-40BF-B693-C2869AB2AAC5}" srcOrd="5" destOrd="0" presId="urn:microsoft.com/office/officeart/2005/8/layout/hProcess3"/>
    <dgm:cxn modelId="{4803BB37-D731-4269-93C0-EBD6D5E5DF49}" type="presParOf" srcId="{749581A7-1A08-4097-9732-E209C2742E23}" destId="{A4CF0C71-D816-4CED-BC2F-E2FD782B822B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5167BE-1505-42E2-B092-FA490B20E0D2}" type="doc">
      <dgm:prSet loTypeId="urn:microsoft.com/office/officeart/2005/8/layout/matrix3" loCatId="matrix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F78D8BC4-0081-4B4E-993C-DCE6B0C2F66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혈관병</a:t>
          </a:r>
        </a:p>
      </dgm:t>
    </dgm:pt>
    <dgm:pt modelId="{EAF8F90D-3D4B-47A2-B101-E679EFCD53C5}" type="parTrans" cxnId="{A3677DF5-4D6B-481F-8BC8-4D17BB25A89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7E57721-6C6F-48F9-A3D1-C5AABBD0B039}" type="sibTrans" cxnId="{A3677DF5-4D6B-481F-8BC8-4D17BB25A89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E6E04F7-7608-4A55-8F95-6FA0660346F4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피부병</a:t>
          </a:r>
        </a:p>
      </dgm:t>
    </dgm:pt>
    <dgm:pt modelId="{D713DE26-96D9-48AF-8ED9-6705A7B9B8E8}" type="parTrans" cxnId="{9C445D50-413D-47FA-AFBE-DF32F8099F5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E002961-A5DA-43BB-844B-7BAC89EA247C}" type="sibTrans" cxnId="{9C445D50-413D-47FA-AFBE-DF32F8099F5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9FA55CD-3965-4409-B00C-48E2714D250F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결막염</a:t>
          </a:r>
        </a:p>
      </dgm:t>
    </dgm:pt>
    <dgm:pt modelId="{FDB4A62E-4D4E-4D72-9B3C-4D4317D0EA44}" type="parTrans" cxnId="{C367FD28-AC8D-4EFA-94DE-3FBC3141FB9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2174AB6-7881-426A-9116-6AAED4B0FFC4}" type="sibTrans" cxnId="{C367FD28-AC8D-4EFA-94DE-3FBC3141FB9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E4A2BE2-D1BC-41EF-BD16-F5234D1DB21C}">
      <dgm:prSet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폐질환</a:t>
          </a:r>
        </a:p>
      </dgm:t>
    </dgm:pt>
    <dgm:pt modelId="{B9F7638C-13EE-496B-8F4E-8B9AAF3302B6}" type="parTrans" cxnId="{74549EC3-8F89-4C22-B22D-7730205275B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D2D9F5D-81B0-4AA5-9CF9-0278D9081585}" type="sibTrans" cxnId="{74549EC3-8F89-4C22-B22D-7730205275B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81199D5-E8C9-436A-BBD5-1EDF1E03548E}" type="pres">
      <dgm:prSet presAssocID="{CC5167BE-1505-42E2-B092-FA490B20E0D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9865C99-8A51-423E-8CCB-D634AF09D2D5}" type="pres">
      <dgm:prSet presAssocID="{CC5167BE-1505-42E2-B092-FA490B20E0D2}" presName="diamond" presStyleLbl="bgShp" presStyleIdx="0" presStyleCnt="1"/>
      <dgm:spPr/>
    </dgm:pt>
    <dgm:pt modelId="{DC784C75-D3EE-4566-B764-BB3E6FC8CAB1}" type="pres">
      <dgm:prSet presAssocID="{CC5167BE-1505-42E2-B092-FA490B20E0D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4603D9-8A77-48A0-9E7A-0DBC50892E06}" type="pres">
      <dgm:prSet presAssocID="{CC5167BE-1505-42E2-B092-FA490B20E0D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7044AB7-BAE6-463A-8790-A40DBA2880C3}" type="pres">
      <dgm:prSet presAssocID="{CC5167BE-1505-42E2-B092-FA490B20E0D2}" presName="quad3" presStyleLbl="node1" presStyleIdx="2" presStyleCnt="4" custLinFactNeighborX="206" custLinFactNeighborY="4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39F4BF-1386-48A4-B2BD-E39F8A8833A8}" type="pres">
      <dgm:prSet presAssocID="{CC5167BE-1505-42E2-B092-FA490B20E0D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367FD28-AC8D-4EFA-94DE-3FBC3141FB92}" srcId="{CC5167BE-1505-42E2-B092-FA490B20E0D2}" destId="{F9FA55CD-3965-4409-B00C-48E2714D250F}" srcOrd="2" destOrd="0" parTransId="{FDB4A62E-4D4E-4D72-9B3C-4D4317D0EA44}" sibTransId="{62174AB6-7881-426A-9116-6AAED4B0FFC4}"/>
    <dgm:cxn modelId="{A3677DF5-4D6B-481F-8BC8-4D17BB25A892}" srcId="{CC5167BE-1505-42E2-B092-FA490B20E0D2}" destId="{F78D8BC4-0081-4B4E-993C-DCE6B0C2F66B}" srcOrd="0" destOrd="0" parTransId="{EAF8F90D-3D4B-47A2-B101-E679EFCD53C5}" sibTransId="{F7E57721-6C6F-48F9-A3D1-C5AABBD0B039}"/>
    <dgm:cxn modelId="{39C4BA3B-E7C6-42FB-86A3-1E4AE9A52E6A}" type="presOf" srcId="{5E4A2BE2-D1BC-41EF-BD16-F5234D1DB21C}" destId="{4639F4BF-1386-48A4-B2BD-E39F8A8833A8}" srcOrd="0" destOrd="0" presId="urn:microsoft.com/office/officeart/2005/8/layout/matrix3"/>
    <dgm:cxn modelId="{E6ED580F-DA5A-467A-B6C2-898BD379782E}" type="presOf" srcId="{F9FA55CD-3965-4409-B00C-48E2714D250F}" destId="{37044AB7-BAE6-463A-8790-A40DBA2880C3}" srcOrd="0" destOrd="0" presId="urn:microsoft.com/office/officeart/2005/8/layout/matrix3"/>
    <dgm:cxn modelId="{1CAFA68D-62D2-4603-AE4E-EBD22538C5EE}" type="presOf" srcId="{5E6E04F7-7608-4A55-8F95-6FA0660346F4}" destId="{434603D9-8A77-48A0-9E7A-0DBC50892E06}" srcOrd="0" destOrd="0" presId="urn:microsoft.com/office/officeart/2005/8/layout/matrix3"/>
    <dgm:cxn modelId="{C0509B1A-FFF5-4FE0-A14C-2C05D4454EBC}" type="presOf" srcId="{CC5167BE-1505-42E2-B092-FA490B20E0D2}" destId="{381199D5-E8C9-436A-BBD5-1EDF1E03548E}" srcOrd="0" destOrd="0" presId="urn:microsoft.com/office/officeart/2005/8/layout/matrix3"/>
    <dgm:cxn modelId="{FB63B5D8-E53F-4751-A28D-993F96060BFB}" type="presOf" srcId="{F78D8BC4-0081-4B4E-993C-DCE6B0C2F66B}" destId="{DC784C75-D3EE-4566-B764-BB3E6FC8CAB1}" srcOrd="0" destOrd="0" presId="urn:microsoft.com/office/officeart/2005/8/layout/matrix3"/>
    <dgm:cxn modelId="{74549EC3-8F89-4C22-B22D-7730205275BA}" srcId="{CC5167BE-1505-42E2-B092-FA490B20E0D2}" destId="{5E4A2BE2-D1BC-41EF-BD16-F5234D1DB21C}" srcOrd="3" destOrd="0" parTransId="{B9F7638C-13EE-496B-8F4E-8B9AAF3302B6}" sibTransId="{1D2D9F5D-81B0-4AA5-9CF9-0278D9081585}"/>
    <dgm:cxn modelId="{9C445D50-413D-47FA-AFBE-DF32F8099F51}" srcId="{CC5167BE-1505-42E2-B092-FA490B20E0D2}" destId="{5E6E04F7-7608-4A55-8F95-6FA0660346F4}" srcOrd="1" destOrd="0" parTransId="{D713DE26-96D9-48AF-8ED9-6705A7B9B8E8}" sibTransId="{1E002961-A5DA-43BB-844B-7BAC89EA247C}"/>
    <dgm:cxn modelId="{ACB6A35F-171E-4B3A-B507-2F094C487165}" type="presParOf" srcId="{381199D5-E8C9-436A-BBD5-1EDF1E03548E}" destId="{19865C99-8A51-423E-8CCB-D634AF09D2D5}" srcOrd="0" destOrd="0" presId="urn:microsoft.com/office/officeart/2005/8/layout/matrix3"/>
    <dgm:cxn modelId="{7F166B54-E073-4E50-A6CE-7FB5DD658B49}" type="presParOf" srcId="{381199D5-E8C9-436A-BBD5-1EDF1E03548E}" destId="{DC784C75-D3EE-4566-B764-BB3E6FC8CAB1}" srcOrd="1" destOrd="0" presId="urn:microsoft.com/office/officeart/2005/8/layout/matrix3"/>
    <dgm:cxn modelId="{42066F84-0B44-4022-AA0E-74A63F39790D}" type="presParOf" srcId="{381199D5-E8C9-436A-BBD5-1EDF1E03548E}" destId="{434603D9-8A77-48A0-9E7A-0DBC50892E06}" srcOrd="2" destOrd="0" presId="urn:microsoft.com/office/officeart/2005/8/layout/matrix3"/>
    <dgm:cxn modelId="{03227F19-3352-4366-AEEE-848468B87E1E}" type="presParOf" srcId="{381199D5-E8C9-436A-BBD5-1EDF1E03548E}" destId="{37044AB7-BAE6-463A-8790-A40DBA2880C3}" srcOrd="3" destOrd="0" presId="urn:microsoft.com/office/officeart/2005/8/layout/matrix3"/>
    <dgm:cxn modelId="{B34CFFA7-AF6A-4762-A837-4416BAAD66D8}" type="presParOf" srcId="{381199D5-E8C9-436A-BBD5-1EDF1E03548E}" destId="{4639F4BF-1386-48A4-B2BD-E39F8A8833A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CF0C71-D816-4CED-BC2F-E2FD782B822B}">
      <dsp:nvSpPr>
        <dsp:cNvPr id="0" name=""/>
        <dsp:cNvSpPr/>
      </dsp:nvSpPr>
      <dsp:spPr>
        <a:xfrm>
          <a:off x="0" y="51558"/>
          <a:ext cx="1625124" cy="1080000"/>
        </a:xfrm>
        <a:prstGeom prst="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7E74F-4509-43F7-90DA-78D61BED5219}">
      <dsp:nvSpPr>
        <dsp:cNvPr id="0" name=""/>
        <dsp:cNvSpPr/>
      </dsp:nvSpPr>
      <dsp:spPr>
        <a:xfrm>
          <a:off x="857157" y="304138"/>
          <a:ext cx="605453" cy="5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82880" rIns="0" bIns="1828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치매</a:t>
          </a:r>
        </a:p>
      </dsp:txBody>
      <dsp:txXfrm>
        <a:off x="857157" y="304138"/>
        <a:ext cx="605453" cy="540000"/>
      </dsp:txXfrm>
    </dsp:sp>
    <dsp:sp modelId="{D06A7B9F-09B3-4670-9948-722E1D6C3115}">
      <dsp:nvSpPr>
        <dsp:cNvPr id="0" name=""/>
        <dsp:cNvSpPr/>
      </dsp:nvSpPr>
      <dsp:spPr>
        <a:xfrm>
          <a:off x="130612" y="304138"/>
          <a:ext cx="605453" cy="5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82880" rIns="0" bIns="1828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혈전</a:t>
          </a:r>
        </a:p>
      </dsp:txBody>
      <dsp:txXfrm>
        <a:off x="130612" y="304138"/>
        <a:ext cx="605453" cy="54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865C99-8A51-423E-8CCB-D634AF09D2D5}">
      <dsp:nvSpPr>
        <dsp:cNvPr id="0" name=""/>
        <dsp:cNvSpPr/>
      </dsp:nvSpPr>
      <dsp:spPr>
        <a:xfrm>
          <a:off x="691104" y="0"/>
          <a:ext cx="2507155" cy="2507155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784C75-D3EE-4566-B764-BB3E6FC8CAB1}">
      <dsp:nvSpPr>
        <dsp:cNvPr id="0" name=""/>
        <dsp:cNvSpPr/>
      </dsp:nvSpPr>
      <dsp:spPr>
        <a:xfrm>
          <a:off x="929284" y="238179"/>
          <a:ext cx="977790" cy="9777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혈관병</a:t>
          </a:r>
        </a:p>
      </dsp:txBody>
      <dsp:txXfrm>
        <a:off x="977016" y="285911"/>
        <a:ext cx="882326" cy="882326"/>
      </dsp:txXfrm>
    </dsp:sp>
    <dsp:sp modelId="{434603D9-8A77-48A0-9E7A-0DBC50892E06}">
      <dsp:nvSpPr>
        <dsp:cNvPr id="0" name=""/>
        <dsp:cNvSpPr/>
      </dsp:nvSpPr>
      <dsp:spPr>
        <a:xfrm>
          <a:off x="1982289" y="238179"/>
          <a:ext cx="977790" cy="9777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피부병</a:t>
          </a:r>
        </a:p>
      </dsp:txBody>
      <dsp:txXfrm>
        <a:off x="2030021" y="285911"/>
        <a:ext cx="882326" cy="882326"/>
      </dsp:txXfrm>
    </dsp:sp>
    <dsp:sp modelId="{37044AB7-BAE6-463A-8790-A40DBA2880C3}">
      <dsp:nvSpPr>
        <dsp:cNvPr id="0" name=""/>
        <dsp:cNvSpPr/>
      </dsp:nvSpPr>
      <dsp:spPr>
        <a:xfrm>
          <a:off x="931298" y="1295252"/>
          <a:ext cx="977790" cy="9777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결막염</a:t>
          </a:r>
        </a:p>
      </dsp:txBody>
      <dsp:txXfrm>
        <a:off x="979030" y="1342984"/>
        <a:ext cx="882326" cy="882326"/>
      </dsp:txXfrm>
    </dsp:sp>
    <dsp:sp modelId="{4639F4BF-1386-48A4-B2BD-E39F8A8833A8}">
      <dsp:nvSpPr>
        <dsp:cNvPr id="0" name=""/>
        <dsp:cNvSpPr/>
      </dsp:nvSpPr>
      <dsp:spPr>
        <a:xfrm>
          <a:off x="1982289" y="1291184"/>
          <a:ext cx="977790" cy="9777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폐질환</a:t>
          </a:r>
        </a:p>
      </dsp:txBody>
      <dsp:txXfrm>
        <a:off x="2030021" y="1338916"/>
        <a:ext cx="882326" cy="882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0.73913</cdr:x>
      <cdr:y>0.16478</cdr:y>
    </cdr:from>
    <cdr:to>
      <cdr:x>0.90467</cdr:x>
      <cdr:y>0.30022</cdr:y>
    </cdr:to>
    <cdr:sp macro="" textlink="">
      <cdr:nvSpPr>
        <cdr:cNvPr id="2" name="사각형: 둥근 모서리 1">
          <a:extLst xmlns:a="http://schemas.openxmlformats.org/drawingml/2006/main">
            <a:ext uri="{FF2B5EF4-FFF2-40B4-BE49-F238E27FC236}">
              <a16:creationId xmlns:a16="http://schemas.microsoft.com/office/drawing/2014/main" id="{7A396DCD-E3B1-D4EA-42D0-30CD1515739A}"/>
            </a:ext>
          </a:extLst>
        </cdr:cNvPr>
        <cdr:cNvSpPr/>
      </cdr:nvSpPr>
      <cdr:spPr>
        <a:xfrm xmlns:a="http://schemas.openxmlformats.org/drawingml/2006/main">
          <a:off x="6315071" y="717013"/>
          <a:ext cx="1414362" cy="589324"/>
        </a:xfrm>
        <a:prstGeom xmlns:a="http://schemas.openxmlformats.org/drawingml/2006/main" prst="roundRect">
          <a:avLst/>
        </a:prstGeom>
        <a:ln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2024</a:t>
          </a:r>
          <a:r>
            <a:rPr lang="ko-KR" altLang="en-US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년 </a:t>
          </a:r>
          <a:r>
            <a:rPr lang="en-US" altLang="ko-KR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3</a:t>
          </a:r>
          <a:r>
            <a: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월 평균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198E0-BA24-49D3-94F6-9529C5E9FA41}" type="datetimeFigureOut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26F47-3B61-4D8C-A253-9C629E9B95B0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3385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F26F47-3B61-4D8C-A253-9C629E9B95B0}" type="slidenum">
              <a:rPr lang="ko-KR" altLang="en-US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2655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5B5CB-B6B4-4DDE-832A-86BEAFE22242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769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70E86-1055-4C7E-A2CC-BD2D220F2749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3778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874B1-BFB0-40A6-8D45-EBC62AE49BF7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940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C6EDE-6555-4C88-AC68-336142581B7D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DC21FA9-FE4F-22C7-F048-2958E167FA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94" y="6255685"/>
            <a:ext cx="828587" cy="56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5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1527-D359-41DD-A02B-97061752E7CF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0177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98BA1-E36F-445E-BBA0-9AE232C80A6E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4418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ADD6F-86F3-4CCA-B6FC-4433C0AD9FAA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56848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51DD7-8382-4264-A0F1-6BBE53BAAB13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496D1763-E921-4D2E-B32C-70605205EE6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DF9B6FC-B240-4558-AFDF-765A77DB3C55}"/>
              </a:ext>
            </a:extLst>
          </p:cNvPr>
          <p:cNvSpPr/>
          <p:nvPr userDrawn="1"/>
        </p:nvSpPr>
        <p:spPr>
          <a:xfrm flipV="1">
            <a:off x="1" y="597160"/>
            <a:ext cx="9906000" cy="636417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F320F338-9A06-4C01-A022-29B6937FCC02}"/>
              </a:ext>
            </a:extLst>
          </p:cNvPr>
          <p:cNvSpPr/>
          <p:nvPr userDrawn="1"/>
        </p:nvSpPr>
        <p:spPr>
          <a:xfrm>
            <a:off x="681036" y="1"/>
            <a:ext cx="8543925" cy="1233576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5515E88-0E37-41C9-A314-2AC158ECB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885"/>
            <a:ext cx="9905996" cy="1230692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궁서" panose="02030600000101010101" pitchFamily="18" charset="-127"/>
                <a:ea typeface="궁서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1C319D3F-ECB5-45F5-9338-F7A9BD6FF4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9" y="6232849"/>
            <a:ext cx="719818" cy="50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90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4C21-3DF2-41B9-A641-CD80036B34F3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8617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77286-E51C-4197-843D-7E6EB5FBE7BF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947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9663-90CD-4A11-AC61-F01DEAD5801D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308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1DD57-BC0C-4AC6-B1EB-AC20E7081626}" type="datetime1">
              <a:rPr lang="ko-KR" altLang="en-US" smtClean="0"/>
              <a:t>2024-09-23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D1763-E921-4D2E-B32C-70605205EE6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3289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지연 3">
            <a:extLst>
              <a:ext uri="{FF2B5EF4-FFF2-40B4-BE49-F238E27FC236}">
                <a16:creationId xmlns:a16="http://schemas.microsoft.com/office/drawing/2014/main" id="{F0B03E5F-740F-749E-18A8-A7DAF4FF0429}"/>
              </a:ext>
            </a:extLst>
          </p:cNvPr>
          <p:cNvSpPr/>
          <p:nvPr/>
        </p:nvSpPr>
        <p:spPr>
          <a:xfrm>
            <a:off x="0" y="0"/>
            <a:ext cx="3788229" cy="6858000"/>
          </a:xfrm>
          <a:prstGeom prst="flowChartDelay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E3ABC7A-F0E2-C13B-1C77-724D95D7D2E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999" y="217714"/>
            <a:ext cx="1278527" cy="8864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9B20A5-D2C6-3740-9A7D-C1CAA8FAB32D}"/>
              </a:ext>
            </a:extLst>
          </p:cNvPr>
          <p:cNvSpPr txBox="1"/>
          <p:nvPr/>
        </p:nvSpPr>
        <p:spPr>
          <a:xfrm>
            <a:off x="4005944" y="2583213"/>
            <a:ext cx="5370286" cy="1691574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0000" endA="300" endPos="50000" dist="29997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Fine Dust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2990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AB168CE-FAC8-BCF1-CE4E-EE6F68F82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243DF80C-8E9D-D16B-22C8-E6E2F16A7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오각형 4">
            <a:extLst>
              <a:ext uri="{FF2B5EF4-FFF2-40B4-BE49-F238E27FC236}">
                <a16:creationId xmlns:a16="http://schemas.microsoft.com/office/drawing/2014/main" id="{762CE341-E264-1BE9-1F42-6D7D9BEF4839}"/>
              </a:ext>
            </a:extLst>
          </p:cNvPr>
          <p:cNvSpPr/>
          <p:nvPr/>
        </p:nvSpPr>
        <p:spPr>
          <a:xfrm>
            <a:off x="1371540" y="2382014"/>
            <a:ext cx="4767132" cy="238379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5A894AB7-BFD5-F863-430D-6E2D4647E174}"/>
              </a:ext>
            </a:extLst>
          </p:cNvPr>
          <p:cNvSpPr/>
          <p:nvPr/>
        </p:nvSpPr>
        <p:spPr>
          <a:xfrm>
            <a:off x="1108906" y="1770298"/>
            <a:ext cx="1072597" cy="845188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746DD6-F30A-93DF-95B6-BE4AAFBE60CB}"/>
              </a:ext>
            </a:extLst>
          </p:cNvPr>
          <p:cNvSpPr txBox="1"/>
          <p:nvPr/>
        </p:nvSpPr>
        <p:spPr>
          <a:xfrm>
            <a:off x="2181503" y="1862119"/>
            <a:ext cx="4405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미세먼지란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?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화살표: 오각형 7">
            <a:extLst>
              <a:ext uri="{FF2B5EF4-FFF2-40B4-BE49-F238E27FC236}">
                <a16:creationId xmlns:a16="http://schemas.microsoft.com/office/drawing/2014/main" id="{957DA914-7C1D-64E9-A6FE-5350F8C7115B}"/>
              </a:ext>
            </a:extLst>
          </p:cNvPr>
          <p:cNvSpPr/>
          <p:nvPr/>
        </p:nvSpPr>
        <p:spPr>
          <a:xfrm>
            <a:off x="1371540" y="3474720"/>
            <a:ext cx="4767132" cy="238379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사다리꼴 8">
            <a:extLst>
              <a:ext uri="{FF2B5EF4-FFF2-40B4-BE49-F238E27FC236}">
                <a16:creationId xmlns:a16="http://schemas.microsoft.com/office/drawing/2014/main" id="{F9570861-2681-2BFD-FC86-053AA0614D72}"/>
              </a:ext>
            </a:extLst>
          </p:cNvPr>
          <p:cNvSpPr/>
          <p:nvPr/>
        </p:nvSpPr>
        <p:spPr>
          <a:xfrm>
            <a:off x="1108906" y="2863004"/>
            <a:ext cx="1072597" cy="845188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830CDB-D9AA-8A1A-765F-A33D97EFD1EF}"/>
              </a:ext>
            </a:extLst>
          </p:cNvPr>
          <p:cNvSpPr txBox="1"/>
          <p:nvPr/>
        </p:nvSpPr>
        <p:spPr>
          <a:xfrm>
            <a:off x="2181503" y="2954825"/>
            <a:ext cx="4405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미세먼지 영향과 대처방법</a:t>
            </a:r>
          </a:p>
        </p:txBody>
      </p:sp>
      <p:sp>
        <p:nvSpPr>
          <p:cNvPr id="11" name="화살표: 오각형 10">
            <a:extLst>
              <a:ext uri="{FF2B5EF4-FFF2-40B4-BE49-F238E27FC236}">
                <a16:creationId xmlns:a16="http://schemas.microsoft.com/office/drawing/2014/main" id="{7479923E-EB3E-FC7A-883E-76A597CEBD86}"/>
              </a:ext>
            </a:extLst>
          </p:cNvPr>
          <p:cNvSpPr/>
          <p:nvPr/>
        </p:nvSpPr>
        <p:spPr>
          <a:xfrm>
            <a:off x="1371540" y="4534216"/>
            <a:ext cx="4767132" cy="238379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51F5E0B6-53AC-3B78-93BB-A52BE0D7F23E}"/>
              </a:ext>
            </a:extLst>
          </p:cNvPr>
          <p:cNvSpPr/>
          <p:nvPr/>
        </p:nvSpPr>
        <p:spPr>
          <a:xfrm>
            <a:off x="1108906" y="3922500"/>
            <a:ext cx="1072597" cy="845188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D4BDFE-29E8-A627-D343-796FA3552648}"/>
              </a:ext>
            </a:extLst>
          </p:cNvPr>
          <p:cNvSpPr txBox="1"/>
          <p:nvPr/>
        </p:nvSpPr>
        <p:spPr>
          <a:xfrm>
            <a:off x="2181503" y="4014321"/>
            <a:ext cx="4405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주요 시도별 대기정보</a:t>
            </a:r>
          </a:p>
        </p:txBody>
      </p:sp>
      <p:sp>
        <p:nvSpPr>
          <p:cNvPr id="14" name="화살표: 오각형 13">
            <a:extLst>
              <a:ext uri="{FF2B5EF4-FFF2-40B4-BE49-F238E27FC236}">
                <a16:creationId xmlns:a16="http://schemas.microsoft.com/office/drawing/2014/main" id="{42C59B15-FF44-97CC-95F4-3E259A64E8E7}"/>
              </a:ext>
            </a:extLst>
          </p:cNvPr>
          <p:cNvSpPr/>
          <p:nvPr/>
        </p:nvSpPr>
        <p:spPr>
          <a:xfrm>
            <a:off x="1371540" y="5679164"/>
            <a:ext cx="4767132" cy="238379"/>
          </a:xfrm>
          <a:prstGeom prst="homePlat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사다리꼴 14">
            <a:extLst>
              <a:ext uri="{FF2B5EF4-FFF2-40B4-BE49-F238E27FC236}">
                <a16:creationId xmlns:a16="http://schemas.microsoft.com/office/drawing/2014/main" id="{5ED32B97-19FC-9DDC-1D5C-194E32EAEC84}"/>
              </a:ext>
            </a:extLst>
          </p:cNvPr>
          <p:cNvSpPr/>
          <p:nvPr/>
        </p:nvSpPr>
        <p:spPr>
          <a:xfrm>
            <a:off x="1108906" y="5067448"/>
            <a:ext cx="1072597" cy="845188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7FAE96-CB8B-CC55-B49E-0C5863F96CDD}"/>
              </a:ext>
            </a:extLst>
          </p:cNvPr>
          <p:cNvSpPr txBox="1"/>
          <p:nvPr/>
        </p:nvSpPr>
        <p:spPr>
          <a:xfrm>
            <a:off x="2181503" y="5159269"/>
            <a:ext cx="4405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대응요령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7AAA4DAF-9B40-A722-4A79-1A8FC6D182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10" t="67356"/>
          <a:stretch/>
        </p:blipFill>
        <p:spPr>
          <a:xfrm>
            <a:off x="6986314" y="1849228"/>
            <a:ext cx="1903085" cy="152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77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06F4D4D-0ECC-6C41-F5AB-A90E51FAE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4EEF4B9-44C9-0F97-4960-486F039E2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미세먼지란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34F5E712-F366-D4EF-AE0C-BFEAAC4E367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24429" y="1409132"/>
            <a:ext cx="7204593" cy="2238375"/>
          </a:xfrm>
        </p:spPr>
        <p:txBody>
          <a:bodyPr>
            <a:noAutofit/>
          </a:bodyPr>
          <a:lstStyle/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Fine dust pollution</a:t>
            </a: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Air pollution caused by fine particulate matter, which primarily originates from exhaust emissions from internal combustion engines, as well as smoke from factory chimneys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96406660-979B-1931-2142-4EF8BBF1A3B9}"/>
              </a:ext>
            </a:extLst>
          </p:cNvPr>
          <p:cNvSpPr txBox="1">
            <a:spLocks/>
          </p:cNvSpPr>
          <p:nvPr/>
        </p:nvSpPr>
        <p:spPr>
          <a:xfrm>
            <a:off x="324430" y="3759267"/>
            <a:ext cx="9124370" cy="25297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정의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내연기관 차량의 배기 가스와 공장 굴뚝의 연기 등으로 인한 미세 입자물질에 의한 대기 오염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지름이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10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마이크로미터 미만인 미세먼지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(PM10)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및 지름이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2.5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마이크로미터 미만인 초미세먼지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(PM2.5)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로 분류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동영상">
            <a:hlinkClick r:id="" action="ppaction://media"/>
            <a:extLst>
              <a:ext uri="{FF2B5EF4-FFF2-40B4-BE49-F238E27FC236}">
                <a16:creationId xmlns:a16="http://schemas.microsoft.com/office/drawing/2014/main" id="{96C627FD-75FF-B8A6-B28D-6F1AACB3DF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61420" y="164680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34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사각형: 잘린 한쪽 모서리 2">
            <a:extLst>
              <a:ext uri="{FF2B5EF4-FFF2-40B4-BE49-F238E27FC236}">
                <a16:creationId xmlns:a16="http://schemas.microsoft.com/office/drawing/2014/main" id="{350238E0-3A6E-FBFE-2F69-3DBA9D864179}"/>
              </a:ext>
            </a:extLst>
          </p:cNvPr>
          <p:cNvSpPr/>
          <p:nvPr/>
        </p:nvSpPr>
        <p:spPr>
          <a:xfrm>
            <a:off x="1605877" y="1529995"/>
            <a:ext cx="2095200" cy="991138"/>
          </a:xfrm>
          <a:prstGeom prst="snip1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사각형: 잘린 한쪽 모서리 17">
            <a:extLst>
              <a:ext uri="{FF2B5EF4-FFF2-40B4-BE49-F238E27FC236}">
                <a16:creationId xmlns:a16="http://schemas.microsoft.com/office/drawing/2014/main" id="{D65ABCB8-2DBF-1FCF-7791-6E44B0377517}"/>
              </a:ext>
            </a:extLst>
          </p:cNvPr>
          <p:cNvSpPr/>
          <p:nvPr/>
        </p:nvSpPr>
        <p:spPr>
          <a:xfrm>
            <a:off x="3701785" y="1529995"/>
            <a:ext cx="2995200" cy="991138"/>
          </a:xfrm>
          <a:prstGeom prst="snip1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사각형: 잘린 한쪽 모서리 18">
            <a:extLst>
              <a:ext uri="{FF2B5EF4-FFF2-40B4-BE49-F238E27FC236}">
                <a16:creationId xmlns:a16="http://schemas.microsoft.com/office/drawing/2014/main" id="{6336F449-B23A-0DBC-07F0-859FCD3E3256}"/>
              </a:ext>
            </a:extLst>
          </p:cNvPr>
          <p:cNvSpPr/>
          <p:nvPr/>
        </p:nvSpPr>
        <p:spPr>
          <a:xfrm>
            <a:off x="6697693" y="1529995"/>
            <a:ext cx="2545200" cy="991138"/>
          </a:xfrm>
          <a:prstGeom prst="snip1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DCBCE22-DE84-D6F5-09AD-5181CCCF4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2B64BFB8-5651-4FB5-9162-05806C810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미세먼지 영향과 대처방법</a:t>
            </a:r>
          </a:p>
        </p:txBody>
      </p:sp>
      <p:sp>
        <p:nvSpPr>
          <p:cNvPr id="5" name="순서도: 수동 입력 4">
            <a:extLst>
              <a:ext uri="{FF2B5EF4-FFF2-40B4-BE49-F238E27FC236}">
                <a16:creationId xmlns:a16="http://schemas.microsoft.com/office/drawing/2014/main" id="{4439F6C1-7704-03C6-1433-C5393CDF12EA}"/>
              </a:ext>
            </a:extLst>
          </p:cNvPr>
          <p:cNvSpPr/>
          <p:nvPr/>
        </p:nvSpPr>
        <p:spPr>
          <a:xfrm>
            <a:off x="683427" y="2529533"/>
            <a:ext cx="925546" cy="1032273"/>
          </a:xfrm>
          <a:prstGeom prst="flowChartManualInpu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핵심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순서도: 수동 입력 5">
            <a:extLst>
              <a:ext uri="{FF2B5EF4-FFF2-40B4-BE49-F238E27FC236}">
                <a16:creationId xmlns:a16="http://schemas.microsoft.com/office/drawing/2014/main" id="{FE861071-C445-F7D8-AC08-11BC26EA8C12}"/>
              </a:ext>
            </a:extLst>
          </p:cNvPr>
          <p:cNvSpPr/>
          <p:nvPr/>
        </p:nvSpPr>
        <p:spPr>
          <a:xfrm>
            <a:off x="683427" y="3571042"/>
            <a:ext cx="925546" cy="1286719"/>
          </a:xfrm>
          <a:prstGeom prst="flowChartManualInpu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핵심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순서도: 수동 입력 6">
            <a:extLst>
              <a:ext uri="{FF2B5EF4-FFF2-40B4-BE49-F238E27FC236}">
                <a16:creationId xmlns:a16="http://schemas.microsoft.com/office/drawing/2014/main" id="{51C4C920-B297-748F-F03E-6EE6B7E182F6}"/>
              </a:ext>
            </a:extLst>
          </p:cNvPr>
          <p:cNvSpPr/>
          <p:nvPr/>
        </p:nvSpPr>
        <p:spPr>
          <a:xfrm>
            <a:off x="683427" y="4857763"/>
            <a:ext cx="925546" cy="1038424"/>
          </a:xfrm>
          <a:prstGeom prst="flowChartManualInpu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핵심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원통형 7">
            <a:extLst>
              <a:ext uri="{FF2B5EF4-FFF2-40B4-BE49-F238E27FC236}">
                <a16:creationId xmlns:a16="http://schemas.microsoft.com/office/drawing/2014/main" id="{381D2BBE-ED26-09CD-3970-851BFD366972}"/>
              </a:ext>
            </a:extLst>
          </p:cNvPr>
          <p:cNvSpPr/>
          <p:nvPr/>
        </p:nvSpPr>
        <p:spPr>
          <a:xfrm>
            <a:off x="1605877" y="1652915"/>
            <a:ext cx="2095200" cy="868218"/>
          </a:xfrm>
          <a:prstGeom prst="ca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영향</a:t>
            </a:r>
          </a:p>
        </p:txBody>
      </p:sp>
      <p:sp>
        <p:nvSpPr>
          <p:cNvPr id="9" name="원통형 8">
            <a:extLst>
              <a:ext uri="{FF2B5EF4-FFF2-40B4-BE49-F238E27FC236}">
                <a16:creationId xmlns:a16="http://schemas.microsoft.com/office/drawing/2014/main" id="{5F10636A-0C18-0428-3A51-325DE10D6175}"/>
              </a:ext>
            </a:extLst>
          </p:cNvPr>
          <p:cNvSpPr/>
          <p:nvPr/>
        </p:nvSpPr>
        <p:spPr>
          <a:xfrm>
            <a:off x="3701785" y="1652915"/>
            <a:ext cx="2995200" cy="868218"/>
          </a:xfrm>
          <a:prstGeom prst="ca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대처방법</a:t>
            </a:r>
          </a:p>
        </p:txBody>
      </p:sp>
      <p:sp>
        <p:nvSpPr>
          <p:cNvPr id="10" name="원통형 9">
            <a:extLst>
              <a:ext uri="{FF2B5EF4-FFF2-40B4-BE49-F238E27FC236}">
                <a16:creationId xmlns:a16="http://schemas.microsoft.com/office/drawing/2014/main" id="{8ACC0B25-0584-A6DB-1C35-29483E43E780}"/>
              </a:ext>
            </a:extLst>
          </p:cNvPr>
          <p:cNvSpPr/>
          <p:nvPr/>
        </p:nvSpPr>
        <p:spPr>
          <a:xfrm>
            <a:off x="6697693" y="1652915"/>
            <a:ext cx="2545200" cy="868218"/>
          </a:xfrm>
          <a:prstGeom prst="ca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도움이 되는 음식</a:t>
            </a:r>
          </a:p>
        </p:txBody>
      </p:sp>
      <p:graphicFrame>
        <p:nvGraphicFramePr>
          <p:cNvPr id="11" name="표 5">
            <a:extLst>
              <a:ext uri="{FF2B5EF4-FFF2-40B4-BE49-F238E27FC236}">
                <a16:creationId xmlns:a16="http://schemas.microsoft.com/office/drawing/2014/main" id="{DEE312C7-0D10-8D50-44D6-06C07EB3B22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82180078"/>
              </p:ext>
            </p:extLst>
          </p:nvPr>
        </p:nvGraphicFramePr>
        <p:xfrm>
          <a:off x="1606585" y="2528888"/>
          <a:ext cx="7636308" cy="336665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095072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995800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545436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01219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코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알레르기성 비염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kern="12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실내환기유지</a:t>
                      </a:r>
                      <a:endParaRPr lang="en-US" altLang="ko-KR" sz="1800" kern="12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kern="12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마스크 착용</a:t>
                      </a:r>
                      <a:endParaRPr lang="en-US" altLang="ko-KR" sz="1800" kern="12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kern="12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배 </a:t>
                      </a:r>
                      <a:r>
                        <a:rPr lang="en-US" altLang="ko-KR" sz="1800" kern="12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: </a:t>
                      </a:r>
                      <a:r>
                        <a:rPr lang="ko-KR" altLang="en-US" sz="1800" kern="12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염증 완화</a:t>
                      </a:r>
                      <a:endParaRPr lang="en-US" altLang="ko-KR" sz="1800" kern="12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kern="12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미나리 </a:t>
                      </a:r>
                      <a:r>
                        <a:rPr lang="en-US" altLang="ko-KR" sz="1800" kern="12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: </a:t>
                      </a:r>
                      <a:r>
                        <a:rPr lang="ko-KR" altLang="en-US" sz="1800" kern="12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중금속 배출</a:t>
                      </a:r>
                      <a:endParaRPr lang="ko-KR" altLang="en-US" sz="1800" kern="12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34226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눈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결막염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각막염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외출 후 꼼꼼한 세안과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양치질로 미세먼지 제거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블루베리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: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체내 감소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마늘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: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중금속 배출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01219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기관지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기관지염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천식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장시간 실외활동 자제 및 충분한 휴식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도라지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: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사포닌 으로 목 주위 통증 완화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648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A9FA8EA-33DF-3628-00BD-66AE0EA20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30571275-5162-C402-D129-0D698EB89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주요 시도별 대기정보</a:t>
            </a:r>
          </a:p>
        </p:txBody>
      </p:sp>
      <p:graphicFrame>
        <p:nvGraphicFramePr>
          <p:cNvPr id="5" name="내용 개체 틀 7">
            <a:extLst>
              <a:ext uri="{FF2B5EF4-FFF2-40B4-BE49-F238E27FC236}">
                <a16:creationId xmlns:a16="http://schemas.microsoft.com/office/drawing/2014/main" id="{11106E12-2599-B8F5-996B-FC7191829CF6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42045928"/>
              </p:ext>
            </p:extLst>
          </p:nvPr>
        </p:nvGraphicFramePr>
        <p:xfrm>
          <a:off x="681038" y="1791970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22518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387BAE6-26C2-A546-40BD-DA3632196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D1763-E921-4D2E-B32C-70605205EE6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E8402A4-D968-EB63-8CFB-08C7CADF3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대응요령</a:t>
            </a:r>
          </a:p>
        </p:txBody>
      </p:sp>
      <p:sp>
        <p:nvSpPr>
          <p:cNvPr id="6" name="정육면체 5">
            <a:extLst>
              <a:ext uri="{FF2B5EF4-FFF2-40B4-BE49-F238E27FC236}">
                <a16:creationId xmlns:a16="http://schemas.microsoft.com/office/drawing/2014/main" id="{432A89D7-1FE6-BB4C-8B97-9B983CD4B581}"/>
              </a:ext>
            </a:extLst>
          </p:cNvPr>
          <p:cNvSpPr/>
          <p:nvPr/>
        </p:nvSpPr>
        <p:spPr>
          <a:xfrm>
            <a:off x="5121566" y="1379007"/>
            <a:ext cx="4590472" cy="4602348"/>
          </a:xfrm>
          <a:prstGeom prst="cube">
            <a:avLst>
              <a:gd name="adj" fmla="val 261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정육면체 6">
            <a:extLst>
              <a:ext uri="{FF2B5EF4-FFF2-40B4-BE49-F238E27FC236}">
                <a16:creationId xmlns:a16="http://schemas.microsoft.com/office/drawing/2014/main" id="{BA5D9186-2AB4-59A3-D2CA-11C400D050A5}"/>
              </a:ext>
            </a:extLst>
          </p:cNvPr>
          <p:cNvSpPr/>
          <p:nvPr/>
        </p:nvSpPr>
        <p:spPr>
          <a:xfrm flipH="1" flipV="1">
            <a:off x="193960" y="1379005"/>
            <a:ext cx="4590473" cy="4602346"/>
          </a:xfrm>
          <a:prstGeom prst="cube">
            <a:avLst>
              <a:gd name="adj" fmla="val 2000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8" name="다이어그램 7">
            <a:extLst>
              <a:ext uri="{FF2B5EF4-FFF2-40B4-BE49-F238E27FC236}">
                <a16:creationId xmlns:a16="http://schemas.microsoft.com/office/drawing/2014/main" id="{C8933737-EAF6-5D5E-112E-EEE1BFAF85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0849182"/>
              </p:ext>
            </p:extLst>
          </p:nvPr>
        </p:nvGraphicFramePr>
        <p:xfrm>
          <a:off x="3039993" y="4736840"/>
          <a:ext cx="1625124" cy="1148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다이어그램 9">
            <a:extLst>
              <a:ext uri="{FF2B5EF4-FFF2-40B4-BE49-F238E27FC236}">
                <a16:creationId xmlns:a16="http://schemas.microsoft.com/office/drawing/2014/main" id="{BFE11072-04F8-13A8-E6AB-6B6B73AD7A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9811763"/>
              </p:ext>
            </p:extLst>
          </p:nvPr>
        </p:nvGraphicFramePr>
        <p:xfrm>
          <a:off x="-344886" y="2133452"/>
          <a:ext cx="3889364" cy="2507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1" name="십자형 10">
            <a:extLst>
              <a:ext uri="{FF2B5EF4-FFF2-40B4-BE49-F238E27FC236}">
                <a16:creationId xmlns:a16="http://schemas.microsoft.com/office/drawing/2014/main" id="{6C6F6D81-D6B0-8D95-6227-E1C6841DCA44}"/>
              </a:ext>
            </a:extLst>
          </p:cNvPr>
          <p:cNvSpPr/>
          <p:nvPr/>
        </p:nvSpPr>
        <p:spPr>
          <a:xfrm>
            <a:off x="1145438" y="1621716"/>
            <a:ext cx="2687521" cy="445568"/>
          </a:xfrm>
          <a:prstGeom prst="plus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인체에 미치는 영향</a:t>
            </a:r>
          </a:p>
        </p:txBody>
      </p:sp>
      <p:sp>
        <p:nvSpPr>
          <p:cNvPr id="12" name="정오각형 24">
            <a:extLst>
              <a:ext uri="{FF2B5EF4-FFF2-40B4-BE49-F238E27FC236}">
                <a16:creationId xmlns:a16="http://schemas.microsoft.com/office/drawing/2014/main" id="{6576DF9F-3DF6-2912-21D9-29A1110DCFBE}"/>
              </a:ext>
            </a:extLst>
          </p:cNvPr>
          <p:cNvSpPr/>
          <p:nvPr/>
        </p:nvSpPr>
        <p:spPr>
          <a:xfrm>
            <a:off x="2846932" y="2330631"/>
            <a:ext cx="1792072" cy="503711"/>
          </a:xfrm>
          <a:prstGeom prst="flowChartDisplay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코</a:t>
            </a:r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목질환</a:t>
            </a:r>
          </a:p>
        </p:txBody>
      </p:sp>
      <p:sp>
        <p:nvSpPr>
          <p:cNvPr id="13" name="정오각형 24">
            <a:extLst>
              <a:ext uri="{FF2B5EF4-FFF2-40B4-BE49-F238E27FC236}">
                <a16:creationId xmlns:a16="http://schemas.microsoft.com/office/drawing/2014/main" id="{EB724953-14FA-8153-5C76-E171C3B47A1D}"/>
              </a:ext>
            </a:extLst>
          </p:cNvPr>
          <p:cNvSpPr/>
          <p:nvPr/>
        </p:nvSpPr>
        <p:spPr>
          <a:xfrm flipH="1">
            <a:off x="2925153" y="3015901"/>
            <a:ext cx="1746420" cy="503711"/>
          </a:xfrm>
          <a:prstGeom prst="flowChartDisplay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심혈관</a:t>
            </a:r>
          </a:p>
        </p:txBody>
      </p:sp>
      <p:sp>
        <p:nvSpPr>
          <p:cNvPr id="14" name="육각형 13">
            <a:extLst>
              <a:ext uri="{FF2B5EF4-FFF2-40B4-BE49-F238E27FC236}">
                <a16:creationId xmlns:a16="http://schemas.microsoft.com/office/drawing/2014/main" id="{B822DA2F-5B69-29C0-D0B4-046B0E14DCE7}"/>
              </a:ext>
            </a:extLst>
          </p:cNvPr>
          <p:cNvSpPr/>
          <p:nvPr/>
        </p:nvSpPr>
        <p:spPr>
          <a:xfrm>
            <a:off x="2892584" y="3754245"/>
            <a:ext cx="1746420" cy="436748"/>
          </a:xfrm>
          <a:prstGeom prst="hexagon">
            <a:avLst>
              <a:gd name="adj" fmla="val 15542"/>
              <a:gd name="vf" fmla="val 11547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정신질환</a:t>
            </a:r>
          </a:p>
        </p:txBody>
      </p:sp>
      <p:sp>
        <p:nvSpPr>
          <p:cNvPr id="17" name="설명선: 왼쪽/오른쪽/위쪽/아래쪽 14">
            <a:extLst>
              <a:ext uri="{FF2B5EF4-FFF2-40B4-BE49-F238E27FC236}">
                <a16:creationId xmlns:a16="http://schemas.microsoft.com/office/drawing/2014/main" id="{D071316D-A437-5306-FF00-110C201CF2A7}"/>
              </a:ext>
            </a:extLst>
          </p:cNvPr>
          <p:cNvSpPr/>
          <p:nvPr/>
        </p:nvSpPr>
        <p:spPr>
          <a:xfrm>
            <a:off x="6039789" y="1582424"/>
            <a:ext cx="2809442" cy="467283"/>
          </a:xfrm>
          <a:prstGeom prst="bevel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대응방법</a:t>
            </a:r>
          </a:p>
        </p:txBody>
      </p:sp>
      <p:sp>
        <p:nvSpPr>
          <p:cNvPr id="18" name="사각형: 둥근 모서리 19">
            <a:extLst>
              <a:ext uri="{FF2B5EF4-FFF2-40B4-BE49-F238E27FC236}">
                <a16:creationId xmlns:a16="http://schemas.microsoft.com/office/drawing/2014/main" id="{5005F82C-2E49-1B74-5345-EC5D7685846C}"/>
              </a:ext>
            </a:extLst>
          </p:cNvPr>
          <p:cNvSpPr/>
          <p:nvPr/>
        </p:nvSpPr>
        <p:spPr>
          <a:xfrm>
            <a:off x="6479167" y="2131102"/>
            <a:ext cx="2877269" cy="367752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오른쪽 화살표 설명선 64">
            <a:extLst>
              <a:ext uri="{FF2B5EF4-FFF2-40B4-BE49-F238E27FC236}">
                <a16:creationId xmlns:a16="http://schemas.microsoft.com/office/drawing/2014/main" id="{ACED544A-E73D-97A8-19A1-447CD4BAFB24}"/>
              </a:ext>
            </a:extLst>
          </p:cNvPr>
          <p:cNvSpPr/>
          <p:nvPr/>
        </p:nvSpPr>
        <p:spPr>
          <a:xfrm>
            <a:off x="5562470" y="2337055"/>
            <a:ext cx="748834" cy="1080000"/>
          </a:xfrm>
          <a:prstGeom prst="parallelogram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실내</a:t>
            </a:r>
          </a:p>
        </p:txBody>
      </p:sp>
      <p:sp>
        <p:nvSpPr>
          <p:cNvPr id="20" name="물결 19">
            <a:extLst>
              <a:ext uri="{FF2B5EF4-FFF2-40B4-BE49-F238E27FC236}">
                <a16:creationId xmlns:a16="http://schemas.microsoft.com/office/drawing/2014/main" id="{9D0A4D84-DBCA-5C09-66CD-5092414771AA}"/>
              </a:ext>
            </a:extLst>
          </p:cNvPr>
          <p:cNvSpPr/>
          <p:nvPr/>
        </p:nvSpPr>
        <p:spPr>
          <a:xfrm flipH="1">
            <a:off x="6685072" y="2205462"/>
            <a:ext cx="2306489" cy="418372"/>
          </a:xfrm>
          <a:prstGeom prst="wave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물청소</a:t>
            </a:r>
          </a:p>
        </p:txBody>
      </p:sp>
      <p:sp>
        <p:nvSpPr>
          <p:cNvPr id="21" name="오른쪽 화살표 설명선 64">
            <a:extLst>
              <a:ext uri="{FF2B5EF4-FFF2-40B4-BE49-F238E27FC236}">
                <a16:creationId xmlns:a16="http://schemas.microsoft.com/office/drawing/2014/main" id="{858C7A84-D849-8E55-DE77-0F635D71F722}"/>
              </a:ext>
            </a:extLst>
          </p:cNvPr>
          <p:cNvSpPr/>
          <p:nvPr/>
        </p:nvSpPr>
        <p:spPr>
          <a:xfrm flipH="1">
            <a:off x="5542036" y="4236917"/>
            <a:ext cx="748834" cy="1080000"/>
          </a:xfrm>
          <a:prstGeom prst="parallelogram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실외</a:t>
            </a:r>
          </a:p>
        </p:txBody>
      </p:sp>
      <p:sp>
        <p:nvSpPr>
          <p:cNvPr id="22" name="화살표: 오각형 48">
            <a:extLst>
              <a:ext uri="{FF2B5EF4-FFF2-40B4-BE49-F238E27FC236}">
                <a16:creationId xmlns:a16="http://schemas.microsoft.com/office/drawing/2014/main" id="{542094F1-BED8-835C-20DD-5FCA924E180C}"/>
              </a:ext>
            </a:extLst>
          </p:cNvPr>
          <p:cNvSpPr/>
          <p:nvPr/>
        </p:nvSpPr>
        <p:spPr>
          <a:xfrm flipH="1">
            <a:off x="6679334" y="2680399"/>
            <a:ext cx="2312227" cy="32071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신선한 과일섭취</a:t>
            </a:r>
          </a:p>
        </p:txBody>
      </p:sp>
      <p:sp>
        <p:nvSpPr>
          <p:cNvPr id="23" name="정육면체 22">
            <a:extLst>
              <a:ext uri="{FF2B5EF4-FFF2-40B4-BE49-F238E27FC236}">
                <a16:creationId xmlns:a16="http://schemas.microsoft.com/office/drawing/2014/main" id="{ADF83097-8095-DB90-E8A1-36A7EDFB5F38}"/>
              </a:ext>
            </a:extLst>
          </p:cNvPr>
          <p:cNvSpPr/>
          <p:nvPr/>
        </p:nvSpPr>
        <p:spPr>
          <a:xfrm flipH="1">
            <a:off x="6566117" y="3428541"/>
            <a:ext cx="2487691" cy="453032"/>
          </a:xfrm>
          <a:prstGeom prst="cub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지속적 환기</a:t>
            </a:r>
          </a:p>
        </p:txBody>
      </p:sp>
      <p:sp>
        <p:nvSpPr>
          <p:cNvPr id="24" name="설명선: 왼쪽/오른쪽 화살표 56">
            <a:extLst>
              <a:ext uri="{FF2B5EF4-FFF2-40B4-BE49-F238E27FC236}">
                <a16:creationId xmlns:a16="http://schemas.microsoft.com/office/drawing/2014/main" id="{B0271D5C-D87D-43F6-2484-DA02DD131BC2}"/>
              </a:ext>
            </a:extLst>
          </p:cNvPr>
          <p:cNvSpPr/>
          <p:nvPr/>
        </p:nvSpPr>
        <p:spPr>
          <a:xfrm flipH="1" flipV="1">
            <a:off x="6751695" y="4131844"/>
            <a:ext cx="2302113" cy="510262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5" name="순서도: 순차적 액세스 저장소 24">
            <a:extLst>
              <a:ext uri="{FF2B5EF4-FFF2-40B4-BE49-F238E27FC236}">
                <a16:creationId xmlns:a16="http://schemas.microsoft.com/office/drawing/2014/main" id="{F109EDE4-453D-8FA3-4776-C0F573E62B9E}"/>
              </a:ext>
            </a:extLst>
          </p:cNvPr>
          <p:cNvSpPr/>
          <p:nvPr/>
        </p:nvSpPr>
        <p:spPr>
          <a:xfrm flipH="1">
            <a:off x="6809406" y="4758032"/>
            <a:ext cx="2302113" cy="502489"/>
          </a:xfrm>
          <a:prstGeom prst="flowChartMagneticTap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손씻기</a:t>
            </a:r>
          </a:p>
        </p:txBody>
      </p:sp>
      <p:sp>
        <p:nvSpPr>
          <p:cNvPr id="26" name="정육면체 25">
            <a:extLst>
              <a:ext uri="{FF2B5EF4-FFF2-40B4-BE49-F238E27FC236}">
                <a16:creationId xmlns:a16="http://schemas.microsoft.com/office/drawing/2014/main" id="{9836AF8F-CB36-4BB4-D391-EB1EE42712FD}"/>
              </a:ext>
            </a:extLst>
          </p:cNvPr>
          <p:cNvSpPr/>
          <p:nvPr/>
        </p:nvSpPr>
        <p:spPr>
          <a:xfrm>
            <a:off x="6679335" y="3092351"/>
            <a:ext cx="2487691" cy="453032"/>
          </a:xfrm>
          <a:prstGeom prst="cub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충분한 수분섭취</a:t>
            </a:r>
          </a:p>
        </p:txBody>
      </p:sp>
      <p:sp>
        <p:nvSpPr>
          <p:cNvPr id="27" name="배지 26">
            <a:extLst>
              <a:ext uri="{FF2B5EF4-FFF2-40B4-BE49-F238E27FC236}">
                <a16:creationId xmlns:a16="http://schemas.microsoft.com/office/drawing/2014/main" id="{FB227B3B-060A-AB6B-30A6-62E12385FB9A}"/>
              </a:ext>
            </a:extLst>
          </p:cNvPr>
          <p:cNvSpPr/>
          <p:nvPr/>
        </p:nvSpPr>
        <p:spPr>
          <a:xfrm>
            <a:off x="7056397" y="5325389"/>
            <a:ext cx="1762382" cy="418372"/>
          </a:xfrm>
          <a:prstGeom prst="plaqu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외출자제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ECD6515-0260-8622-644A-484C8CF748F7}"/>
              </a:ext>
            </a:extLst>
          </p:cNvPr>
          <p:cNvSpPr txBox="1"/>
          <p:nvPr/>
        </p:nvSpPr>
        <p:spPr>
          <a:xfrm>
            <a:off x="7225045" y="4202240"/>
            <a:ext cx="1485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마스크 착용</a:t>
            </a:r>
          </a:p>
        </p:txBody>
      </p:sp>
      <p:cxnSp>
        <p:nvCxnSpPr>
          <p:cNvPr id="29" name="연결선: 꺾임 28">
            <a:extLst>
              <a:ext uri="{FF2B5EF4-FFF2-40B4-BE49-F238E27FC236}">
                <a16:creationId xmlns:a16="http://schemas.microsoft.com/office/drawing/2014/main" id="{58AF1D39-984E-FB0A-CA4D-2EB0248F5E0C}"/>
              </a:ext>
            </a:extLst>
          </p:cNvPr>
          <p:cNvCxnSpPr>
            <a:stCxn id="19" idx="5"/>
            <a:endCxn id="21" idx="2"/>
          </p:cNvCxnSpPr>
          <p:nvPr/>
        </p:nvCxnSpPr>
        <p:spPr>
          <a:xfrm rot="10800000" flipV="1">
            <a:off x="5635640" y="2877055"/>
            <a:ext cx="20434" cy="1899862"/>
          </a:xfrm>
          <a:prstGeom prst="bentConnector3">
            <a:avLst>
              <a:gd name="adj1" fmla="val 1676803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아래쪽 화살표 설명선 12">
            <a:extLst>
              <a:ext uri="{FF2B5EF4-FFF2-40B4-BE49-F238E27FC236}">
                <a16:creationId xmlns:a16="http://schemas.microsoft.com/office/drawing/2014/main" id="{8AFC3293-8FBF-46AE-9CF3-A983A4797FD1}"/>
              </a:ext>
            </a:extLst>
          </p:cNvPr>
          <p:cNvSpPr/>
          <p:nvPr/>
        </p:nvSpPr>
        <p:spPr>
          <a:xfrm>
            <a:off x="519495" y="4911104"/>
            <a:ext cx="1151322" cy="799748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코감기</a:t>
            </a:r>
          </a:p>
        </p:txBody>
      </p:sp>
      <p:sp>
        <p:nvSpPr>
          <p:cNvPr id="3" name="물결 2"/>
          <p:cNvSpPr/>
          <p:nvPr/>
        </p:nvSpPr>
        <p:spPr>
          <a:xfrm>
            <a:off x="1847776" y="4911104"/>
            <a:ext cx="1144081" cy="832657"/>
          </a:xfrm>
          <a:prstGeom prst="wav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독감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5369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449</TotalTime>
  <Words>211</Words>
  <Application>Microsoft Office PowerPoint</Application>
  <PresentationFormat>A4 용지(210x297mm)</PresentationFormat>
  <Paragraphs>72</Paragraphs>
  <Slides>6</Slides>
  <Notes>1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미세먼지란?</vt:lpstr>
      <vt:lpstr>2. 미세먼지 영향과 대처방법</vt:lpstr>
      <vt:lpstr>3. 주요 시도별 대기정보</vt:lpstr>
      <vt:lpstr>4. 대응요령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KPC</cp:lastModifiedBy>
  <cp:revision>34</cp:revision>
  <dcterms:created xsi:type="dcterms:W3CDTF">2024-03-16T05:44:07Z</dcterms:created>
  <dcterms:modified xsi:type="dcterms:W3CDTF">2024-09-23T00:57:28Z</dcterms:modified>
</cp:coreProperties>
</file>